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4" r:id="rId5"/>
  </p:sldMasterIdLst>
  <p:notesMasterIdLst>
    <p:notesMasterId r:id="rId18"/>
  </p:notesMasterIdLst>
  <p:handoutMasterIdLst>
    <p:handoutMasterId r:id="rId19"/>
  </p:handoutMasterIdLst>
  <p:sldIdLst>
    <p:sldId id="263" r:id="rId6"/>
    <p:sldId id="976" r:id="rId7"/>
    <p:sldId id="113855" r:id="rId8"/>
    <p:sldId id="945" r:id="rId9"/>
    <p:sldId id="113861" r:id="rId10"/>
    <p:sldId id="113862" r:id="rId11"/>
    <p:sldId id="113867" r:id="rId12"/>
    <p:sldId id="839" r:id="rId13"/>
    <p:sldId id="113863" r:id="rId14"/>
    <p:sldId id="113868" r:id="rId15"/>
    <p:sldId id="113869" r:id="rId16"/>
    <p:sldId id="1138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951C04-2ABD-7138-C601-E29FA81757D3}" name="Atkinson, Stephen" initials="AS" userId="S::satkinson@cityoftacoma.org::5b733af7-0229-4e0a-bea8-c982e36695ba" providerId="AD"/>
  <p188:author id="{BF92B51C-E8A4-8681-F415-4CB933246C21}" name="Brad Barnett" initials="BB" userId="S::bradb@mithun.com::1d45aff4-9db6-4be2-8ae2-5ac09db312ba" providerId="AD"/>
  <p188:author id="{69E6B159-25B3-4392-EA84-F7D032AF2491}" name="Sandra Girgis" initials="SG" userId="S::sandrag@mithun.com::5ba17a3d-84a5-4eb7-8b26-7e9c1676559e" providerId="AD"/>
  <p188:author id="{3E914A74-24E0-574B-9A15-57E8323F9DBB}" name="Nazanin Mehrin" initials="NM" userId="S::nazaninm@mithun.com::693ff298-2009-4afc-bcec-ffb65ca6e544" providerId="AD"/>
  <p188:author id="{6E0C149F-EAD9-08EC-58A6-5D91C4A38F63}" name="Barnett, Elliott" initials="BE" userId="S::EBarnett@cityoftacoma.org::a754fd7f-4bb7-4bab-9093-93bd1bc851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ffith, Allyson" initials="GA" lastIdx="2" clrIdx="0"/>
  <p:cmAuthor id="2" name="Heidi Aggeler" initials="HA" lastIdx="9" clrIdx="1">
    <p:extLst>
      <p:ext uri="{19B8F6BF-5375-455C-9EA6-DF929625EA0E}">
        <p15:presenceInfo xmlns:p15="http://schemas.microsoft.com/office/powerpoint/2012/main" userId="S::heidi@rootpolicy.com::dad6ac31-0e5f-4976-a413-ab1a69e29e73" providerId="AD"/>
      </p:ext>
    </p:extLst>
  </p:cmAuthor>
  <p:cmAuthor id="3" name="Julia Jones" initials="JJ" lastIdx="6" clrIdx="2">
    <p:extLst>
      <p:ext uri="{19B8F6BF-5375-455C-9EA6-DF929625EA0E}">
        <p15:presenceInfo xmlns:p15="http://schemas.microsoft.com/office/powerpoint/2012/main" userId="S::julia@rootpolicy.com::b515488f-0d9b-4a66-8d30-83a2933f49f6" providerId="AD"/>
      </p:ext>
    </p:extLst>
  </p:cmAuthor>
  <p:cmAuthor id="4" name="Barnett, Elliott" initials="BE" lastIdx="25" clrIdx="3">
    <p:extLst>
      <p:ext uri="{19B8F6BF-5375-455C-9EA6-DF929625EA0E}">
        <p15:presenceInfo xmlns:p15="http://schemas.microsoft.com/office/powerpoint/2012/main" userId="S-1-5-21-133048727-1925392280-674505458-27812" providerId="AD"/>
      </p:ext>
    </p:extLst>
  </p:cmAuthor>
  <p:cmAuthor id="5" name="Wille, Tadd" initials="WT" lastIdx="0" clrIdx="4">
    <p:extLst>
      <p:ext uri="{19B8F6BF-5375-455C-9EA6-DF929625EA0E}">
        <p15:presenceInfo xmlns:p15="http://schemas.microsoft.com/office/powerpoint/2012/main" userId="S-1-5-21-133048727-1925392280-674505458-55675" providerId="AD"/>
      </p:ext>
    </p:extLst>
  </p:cmAuthor>
  <p:cmAuthor id="6" name="Barnett, Elliott" initials="BE [2]" lastIdx="6" clrIdx="5">
    <p:extLst>
      <p:ext uri="{19B8F6BF-5375-455C-9EA6-DF929625EA0E}">
        <p15:presenceInfo xmlns:p15="http://schemas.microsoft.com/office/powerpoint/2012/main" userId="S::EBarnett@cityoftacoma.org::a754fd7f-4bb7-4bab-9093-93bd1bc851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72D"/>
    <a:srgbClr val="E6E227"/>
    <a:srgbClr val="FAF734"/>
    <a:srgbClr val="F5FA34"/>
    <a:srgbClr val="FFFFFF"/>
    <a:srgbClr val="72ABAD"/>
    <a:srgbClr val="B8D5D6"/>
    <a:srgbClr val="548D8E"/>
    <a:srgbClr val="D3E5E5"/>
    <a:srgbClr val="5B9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9EC137-FB97-3CDA-B59A-69253BCAD1CC}" v="56" dt="2023-06-20T22:11:08.873"/>
    <p1510:client id="{A827A542-4A06-EE63-C705-6CBBA0D9F0F7}" v="31" dt="2023-06-21T18:24:12.344"/>
    <p1510:client id="{AC453D69-73C2-4587-97F2-BAB13A134B73}" v="62" dt="2023-06-21T18:29:12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22DF3B-063B-4E15-BDAF-1F25DB769E4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B0613EA-90E2-475D-B580-D157B316E12A}">
      <dgm:prSet phldrT="[Text]"/>
      <dgm:spPr/>
      <dgm:t>
        <a:bodyPr/>
        <a:lstStyle/>
        <a:p>
          <a:r>
            <a:rPr lang="en-US"/>
            <a:t>July to Oct 2023</a:t>
          </a:r>
        </a:p>
        <a:p>
          <a:endParaRPr lang="en-US"/>
        </a:p>
      </dgm:t>
    </dgm:pt>
    <dgm:pt modelId="{857F82F2-C1D7-4862-8AD7-D022FECB1E33}" type="parTrans" cxnId="{CA541B9F-5938-4795-A04A-C3EB3FAAD17D}">
      <dgm:prSet/>
      <dgm:spPr/>
      <dgm:t>
        <a:bodyPr/>
        <a:lstStyle/>
        <a:p>
          <a:endParaRPr lang="en-US"/>
        </a:p>
      </dgm:t>
    </dgm:pt>
    <dgm:pt modelId="{0E8EADBA-E745-4A77-8C2C-D68C18EE229C}" type="sibTrans" cxnId="{CA541B9F-5938-4795-A04A-C3EB3FAAD17D}">
      <dgm:prSet/>
      <dgm:spPr/>
      <dgm:t>
        <a:bodyPr/>
        <a:lstStyle/>
        <a:p>
          <a:endParaRPr lang="en-US"/>
        </a:p>
      </dgm:t>
    </dgm:pt>
    <dgm:pt modelId="{3347E495-D8F9-499B-B1E9-F95AB0F743EF}">
      <dgm:prSet phldrT="[Text]"/>
      <dgm:spPr/>
      <dgm:t>
        <a:bodyPr/>
        <a:lstStyle/>
        <a:p>
          <a:r>
            <a:rPr lang="en-US"/>
            <a:t>Nov 2023 to Jan 2024</a:t>
          </a:r>
        </a:p>
      </dgm:t>
    </dgm:pt>
    <dgm:pt modelId="{4FBFFCE7-5B31-4F74-889B-6A2A7BE76470}" type="parTrans" cxnId="{781F5F08-A908-4E3D-AC3C-C4F41F802033}">
      <dgm:prSet/>
      <dgm:spPr/>
      <dgm:t>
        <a:bodyPr/>
        <a:lstStyle/>
        <a:p>
          <a:endParaRPr lang="en-US"/>
        </a:p>
      </dgm:t>
    </dgm:pt>
    <dgm:pt modelId="{D42C622D-9CE0-4DAD-A31A-9FDF61466856}" type="sibTrans" cxnId="{781F5F08-A908-4E3D-AC3C-C4F41F802033}">
      <dgm:prSet/>
      <dgm:spPr/>
      <dgm:t>
        <a:bodyPr/>
        <a:lstStyle/>
        <a:p>
          <a:endParaRPr lang="en-US"/>
        </a:p>
      </dgm:t>
    </dgm:pt>
    <dgm:pt modelId="{7FCD5A13-827B-4D80-8456-2B29A0D184A5}">
      <dgm:prSet phldrT="[Text]"/>
      <dgm:spPr/>
      <dgm:t>
        <a:bodyPr/>
        <a:lstStyle/>
        <a:p>
          <a:r>
            <a:rPr lang="en-US"/>
            <a:t>Feb to April 2024</a:t>
          </a:r>
        </a:p>
      </dgm:t>
    </dgm:pt>
    <dgm:pt modelId="{4993928D-17C2-4BEA-9A45-F1C2DBB7C037}" type="parTrans" cxnId="{E468FF3D-4B55-468E-9907-20071A323C92}">
      <dgm:prSet/>
      <dgm:spPr/>
      <dgm:t>
        <a:bodyPr/>
        <a:lstStyle/>
        <a:p>
          <a:endParaRPr lang="en-US"/>
        </a:p>
      </dgm:t>
    </dgm:pt>
    <dgm:pt modelId="{11A926E4-D8B3-4633-AC08-29181BE38389}" type="sibTrans" cxnId="{E468FF3D-4B55-468E-9907-20071A323C92}">
      <dgm:prSet/>
      <dgm:spPr/>
      <dgm:t>
        <a:bodyPr/>
        <a:lstStyle/>
        <a:p>
          <a:endParaRPr lang="en-US"/>
        </a:p>
      </dgm:t>
    </dgm:pt>
    <dgm:pt modelId="{47E86465-8804-4B3F-A891-5BF5E5545921}" type="pres">
      <dgm:prSet presAssocID="{A522DF3B-063B-4E15-BDAF-1F25DB769E4A}" presName="Name0" presStyleCnt="0">
        <dgm:presLayoutVars>
          <dgm:dir/>
          <dgm:resizeHandles val="exact"/>
        </dgm:presLayoutVars>
      </dgm:prSet>
      <dgm:spPr/>
    </dgm:pt>
    <dgm:pt modelId="{8122BB4A-FDEE-4CA6-B7DB-7B095553C06B}" type="pres">
      <dgm:prSet presAssocID="{AB0613EA-90E2-475D-B580-D157B316E12A}" presName="node" presStyleLbl="node1" presStyleIdx="0" presStyleCnt="3">
        <dgm:presLayoutVars>
          <dgm:bulletEnabled val="1"/>
        </dgm:presLayoutVars>
      </dgm:prSet>
      <dgm:spPr/>
    </dgm:pt>
    <dgm:pt modelId="{F157A325-BCC6-4DE2-BDEA-3967D3AD2F99}" type="pres">
      <dgm:prSet presAssocID="{0E8EADBA-E745-4A77-8C2C-D68C18EE229C}" presName="sibTrans" presStyleLbl="sibTrans2D1" presStyleIdx="0" presStyleCnt="2"/>
      <dgm:spPr/>
    </dgm:pt>
    <dgm:pt modelId="{BF192194-B7A9-4330-9544-D255B6E87A74}" type="pres">
      <dgm:prSet presAssocID="{0E8EADBA-E745-4A77-8C2C-D68C18EE229C}" presName="connectorText" presStyleLbl="sibTrans2D1" presStyleIdx="0" presStyleCnt="2"/>
      <dgm:spPr/>
    </dgm:pt>
    <dgm:pt modelId="{C427184F-82AF-4138-9E30-CEEA2E700ED1}" type="pres">
      <dgm:prSet presAssocID="{3347E495-D8F9-499B-B1E9-F95AB0F743EF}" presName="node" presStyleLbl="node1" presStyleIdx="1" presStyleCnt="3">
        <dgm:presLayoutVars>
          <dgm:bulletEnabled val="1"/>
        </dgm:presLayoutVars>
      </dgm:prSet>
      <dgm:spPr/>
    </dgm:pt>
    <dgm:pt modelId="{D3380658-982A-4DB3-9A2E-49E2AD528850}" type="pres">
      <dgm:prSet presAssocID="{D42C622D-9CE0-4DAD-A31A-9FDF61466856}" presName="sibTrans" presStyleLbl="sibTrans2D1" presStyleIdx="1" presStyleCnt="2"/>
      <dgm:spPr/>
    </dgm:pt>
    <dgm:pt modelId="{4B077F89-C420-42BC-8A1B-558A0F45FD98}" type="pres">
      <dgm:prSet presAssocID="{D42C622D-9CE0-4DAD-A31A-9FDF61466856}" presName="connectorText" presStyleLbl="sibTrans2D1" presStyleIdx="1" presStyleCnt="2"/>
      <dgm:spPr/>
    </dgm:pt>
    <dgm:pt modelId="{8DAADA99-A7EB-4141-B85A-A678F2360F99}" type="pres">
      <dgm:prSet presAssocID="{7FCD5A13-827B-4D80-8456-2B29A0D184A5}" presName="node" presStyleLbl="node1" presStyleIdx="2" presStyleCnt="3">
        <dgm:presLayoutVars>
          <dgm:bulletEnabled val="1"/>
        </dgm:presLayoutVars>
      </dgm:prSet>
      <dgm:spPr/>
    </dgm:pt>
  </dgm:ptLst>
  <dgm:cxnLst>
    <dgm:cxn modelId="{781F5F08-A908-4E3D-AC3C-C4F41F802033}" srcId="{A522DF3B-063B-4E15-BDAF-1F25DB769E4A}" destId="{3347E495-D8F9-499B-B1E9-F95AB0F743EF}" srcOrd="1" destOrd="0" parTransId="{4FBFFCE7-5B31-4F74-889B-6A2A7BE76470}" sibTransId="{D42C622D-9CE0-4DAD-A31A-9FDF61466856}"/>
    <dgm:cxn modelId="{AF8BDC16-563A-4DA3-AAC3-B56D69CE3A50}" type="presOf" srcId="{AB0613EA-90E2-475D-B580-D157B316E12A}" destId="{8122BB4A-FDEE-4CA6-B7DB-7B095553C06B}" srcOrd="0" destOrd="0" presId="urn:microsoft.com/office/officeart/2005/8/layout/process1"/>
    <dgm:cxn modelId="{B5FFD532-02A6-4B09-AC7B-103B26267C31}" type="presOf" srcId="{7FCD5A13-827B-4D80-8456-2B29A0D184A5}" destId="{8DAADA99-A7EB-4141-B85A-A678F2360F99}" srcOrd="0" destOrd="0" presId="urn:microsoft.com/office/officeart/2005/8/layout/process1"/>
    <dgm:cxn modelId="{B8EB6438-6FA8-4E53-B3F8-BCBCAA0F698E}" type="presOf" srcId="{3347E495-D8F9-499B-B1E9-F95AB0F743EF}" destId="{C427184F-82AF-4138-9E30-CEEA2E700ED1}" srcOrd="0" destOrd="0" presId="urn:microsoft.com/office/officeart/2005/8/layout/process1"/>
    <dgm:cxn modelId="{E468FF3D-4B55-468E-9907-20071A323C92}" srcId="{A522DF3B-063B-4E15-BDAF-1F25DB769E4A}" destId="{7FCD5A13-827B-4D80-8456-2B29A0D184A5}" srcOrd="2" destOrd="0" parTransId="{4993928D-17C2-4BEA-9A45-F1C2DBB7C037}" sibTransId="{11A926E4-D8B3-4633-AC08-29181BE38389}"/>
    <dgm:cxn modelId="{39EDF24C-FB9C-4FA2-8F90-D15FE3324AEA}" type="presOf" srcId="{0E8EADBA-E745-4A77-8C2C-D68C18EE229C}" destId="{F157A325-BCC6-4DE2-BDEA-3967D3AD2F99}" srcOrd="0" destOrd="0" presId="urn:microsoft.com/office/officeart/2005/8/layout/process1"/>
    <dgm:cxn modelId="{EB6F5189-1F3B-45B3-8B8E-F74B84F3BD74}" type="presOf" srcId="{0E8EADBA-E745-4A77-8C2C-D68C18EE229C}" destId="{BF192194-B7A9-4330-9544-D255B6E87A74}" srcOrd="1" destOrd="0" presId="urn:microsoft.com/office/officeart/2005/8/layout/process1"/>
    <dgm:cxn modelId="{CA541B9F-5938-4795-A04A-C3EB3FAAD17D}" srcId="{A522DF3B-063B-4E15-BDAF-1F25DB769E4A}" destId="{AB0613EA-90E2-475D-B580-D157B316E12A}" srcOrd="0" destOrd="0" parTransId="{857F82F2-C1D7-4862-8AD7-D022FECB1E33}" sibTransId="{0E8EADBA-E745-4A77-8C2C-D68C18EE229C}"/>
    <dgm:cxn modelId="{BB21C6E7-9D95-4607-9BCB-BE83D2B852AC}" type="presOf" srcId="{D42C622D-9CE0-4DAD-A31A-9FDF61466856}" destId="{D3380658-982A-4DB3-9A2E-49E2AD528850}" srcOrd="0" destOrd="0" presId="urn:microsoft.com/office/officeart/2005/8/layout/process1"/>
    <dgm:cxn modelId="{EC0FB7E9-A18B-4853-9224-7D4401753BA5}" type="presOf" srcId="{D42C622D-9CE0-4DAD-A31A-9FDF61466856}" destId="{4B077F89-C420-42BC-8A1B-558A0F45FD98}" srcOrd="1" destOrd="0" presId="urn:microsoft.com/office/officeart/2005/8/layout/process1"/>
    <dgm:cxn modelId="{E3FFCCEA-7888-4048-B1A1-8C2C936591FB}" type="presOf" srcId="{A522DF3B-063B-4E15-BDAF-1F25DB769E4A}" destId="{47E86465-8804-4B3F-A891-5BF5E5545921}" srcOrd="0" destOrd="0" presId="urn:microsoft.com/office/officeart/2005/8/layout/process1"/>
    <dgm:cxn modelId="{038587D5-8EBD-410A-93D2-FC7E69BFE50E}" type="presParOf" srcId="{47E86465-8804-4B3F-A891-5BF5E5545921}" destId="{8122BB4A-FDEE-4CA6-B7DB-7B095553C06B}" srcOrd="0" destOrd="0" presId="urn:microsoft.com/office/officeart/2005/8/layout/process1"/>
    <dgm:cxn modelId="{2952B5CA-E7CA-40C0-ADDE-CF1A33F726CB}" type="presParOf" srcId="{47E86465-8804-4B3F-A891-5BF5E5545921}" destId="{F157A325-BCC6-4DE2-BDEA-3967D3AD2F99}" srcOrd="1" destOrd="0" presId="urn:microsoft.com/office/officeart/2005/8/layout/process1"/>
    <dgm:cxn modelId="{CA8EBBC9-56BD-4CF4-9342-E321E0D94CA9}" type="presParOf" srcId="{F157A325-BCC6-4DE2-BDEA-3967D3AD2F99}" destId="{BF192194-B7A9-4330-9544-D255B6E87A74}" srcOrd="0" destOrd="0" presId="urn:microsoft.com/office/officeart/2005/8/layout/process1"/>
    <dgm:cxn modelId="{F3CE1F6D-051F-4817-81E3-AA53A45E63A1}" type="presParOf" srcId="{47E86465-8804-4B3F-A891-5BF5E5545921}" destId="{C427184F-82AF-4138-9E30-CEEA2E700ED1}" srcOrd="2" destOrd="0" presId="urn:microsoft.com/office/officeart/2005/8/layout/process1"/>
    <dgm:cxn modelId="{D89CA92A-40D9-4ADA-801B-55F2857AE9E5}" type="presParOf" srcId="{47E86465-8804-4B3F-A891-5BF5E5545921}" destId="{D3380658-982A-4DB3-9A2E-49E2AD528850}" srcOrd="3" destOrd="0" presId="urn:microsoft.com/office/officeart/2005/8/layout/process1"/>
    <dgm:cxn modelId="{95D1ABDD-2D15-4008-9CD3-630C7744863F}" type="presParOf" srcId="{D3380658-982A-4DB3-9A2E-49E2AD528850}" destId="{4B077F89-C420-42BC-8A1B-558A0F45FD98}" srcOrd="0" destOrd="0" presId="urn:microsoft.com/office/officeart/2005/8/layout/process1"/>
    <dgm:cxn modelId="{38394547-82D1-490C-A3E1-AA3BF04509A6}" type="presParOf" srcId="{47E86465-8804-4B3F-A891-5BF5E5545921}" destId="{8DAADA99-A7EB-4141-B85A-A678F2360F9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2BB4A-FDEE-4CA6-B7DB-7B095553C06B}">
      <dsp:nvSpPr>
        <dsp:cNvPr id="0" name=""/>
        <dsp:cNvSpPr/>
      </dsp:nvSpPr>
      <dsp:spPr>
        <a:xfrm>
          <a:off x="8498" y="1417799"/>
          <a:ext cx="2539958" cy="1523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July to Oct 2023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3134" y="1462435"/>
        <a:ext cx="2450686" cy="1434703"/>
      </dsp:txXfrm>
    </dsp:sp>
    <dsp:sp modelId="{F157A325-BCC6-4DE2-BDEA-3967D3AD2F99}">
      <dsp:nvSpPr>
        <dsp:cNvPr id="0" name=""/>
        <dsp:cNvSpPr/>
      </dsp:nvSpPr>
      <dsp:spPr>
        <a:xfrm>
          <a:off x="2802452" y="1864832"/>
          <a:ext cx="538471" cy="629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802452" y="1990814"/>
        <a:ext cx="376930" cy="377945"/>
      </dsp:txXfrm>
    </dsp:sp>
    <dsp:sp modelId="{C427184F-82AF-4138-9E30-CEEA2E700ED1}">
      <dsp:nvSpPr>
        <dsp:cNvPr id="0" name=""/>
        <dsp:cNvSpPr/>
      </dsp:nvSpPr>
      <dsp:spPr>
        <a:xfrm>
          <a:off x="3564439" y="1417799"/>
          <a:ext cx="2539958" cy="1523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Nov 2023 to Jan 2024</a:t>
          </a:r>
        </a:p>
      </dsp:txBody>
      <dsp:txXfrm>
        <a:off x="3609075" y="1462435"/>
        <a:ext cx="2450686" cy="1434703"/>
      </dsp:txXfrm>
    </dsp:sp>
    <dsp:sp modelId="{D3380658-982A-4DB3-9A2E-49E2AD528850}">
      <dsp:nvSpPr>
        <dsp:cNvPr id="0" name=""/>
        <dsp:cNvSpPr/>
      </dsp:nvSpPr>
      <dsp:spPr>
        <a:xfrm>
          <a:off x="6358394" y="1864832"/>
          <a:ext cx="538471" cy="629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358394" y="1990814"/>
        <a:ext cx="376930" cy="377945"/>
      </dsp:txXfrm>
    </dsp:sp>
    <dsp:sp modelId="{8DAADA99-A7EB-4141-B85A-A678F2360F99}">
      <dsp:nvSpPr>
        <dsp:cNvPr id="0" name=""/>
        <dsp:cNvSpPr/>
      </dsp:nvSpPr>
      <dsp:spPr>
        <a:xfrm>
          <a:off x="7120381" y="1417799"/>
          <a:ext cx="2539958" cy="1523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Feb to April 2024</a:t>
          </a:r>
        </a:p>
      </dsp:txBody>
      <dsp:txXfrm>
        <a:off x="7165017" y="1462435"/>
        <a:ext cx="2450686" cy="1434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660D2BD3-674A-4924-B12F-9C442C3D606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813BB3A-2001-45FF-BCB9-B3A844B29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19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7E4482EF-0143-43C3-897F-8BC650F2A068}" type="datetimeFigureOut">
              <a:rPr lang="en-US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D43E0622-95DA-40E2-AEF9-A876209F645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STEVE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Want to be clear about the timing/sequencing (fact sheet coming soon)</a:t>
            </a:r>
          </a:p>
          <a:p>
            <a:r>
              <a:rPr lang="en-US"/>
              <a:t>In 2024 – new rules in place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0622-95DA-40E2-AEF9-A876209F645F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15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6488" indent="-336488">
              <a:lnSpc>
                <a:spcPct val="90000"/>
              </a:lnSpc>
              <a:buFont typeface="Symbol,Sans-Serif"/>
              <a:buChar char=""/>
            </a:pPr>
            <a:r>
              <a:rPr lang="en-US" b="1"/>
              <a:t>Use development scale as organizing characteristic</a:t>
            </a:r>
            <a:endParaRPr lang="en-US"/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Development density/intensity and scale transition upwards with proximity to walkable, transit-ready areas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Avoid out-of-scale, jarring scale transitions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Focus on future zoning envelope to allow for change over time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Differentiate based on infill vs large site for Mid-scale (mid-scale infill to have limited maximum street frontage)</a:t>
            </a:r>
          </a:p>
          <a:p>
            <a:pPr marL="336488" indent="-336488">
              <a:lnSpc>
                <a:spcPct val="90000"/>
              </a:lnSpc>
              <a:buFont typeface="Symbol,Sans-Serif"/>
              <a:buChar char=""/>
            </a:pPr>
            <a:r>
              <a:rPr lang="en-US" b="1"/>
              <a:t>Continue to prioritize "complete neighborhoods" and walkability </a:t>
            </a:r>
            <a:endParaRPr lang="en-US"/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More housing capacity nearest to walkable/transit ready areas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Has associated affordability benefits as well as reduced costs for households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Supports our 20-minute neighborhood growth vision, equity and access to opportunity, sustainability, transportation choices </a:t>
            </a:r>
          </a:p>
          <a:p>
            <a:pPr marL="336488" indent="-336488">
              <a:lnSpc>
                <a:spcPct val="90000"/>
              </a:lnSpc>
              <a:buFont typeface="Symbol,Sans-Serif"/>
              <a:buChar char=""/>
            </a:pPr>
            <a:r>
              <a:rPr lang="en-US" b="1"/>
              <a:t>Reflect neighborhood patterns such as yards, building scale, height </a:t>
            </a:r>
            <a:endParaRPr lang="en-US"/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Height and scale already allowed under zoning (typ. Up to 3 stories)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Street layout – alley vs front loaded, grid vs curvilinear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Lot sizes and widths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Era of development</a:t>
            </a:r>
          </a:p>
          <a:p>
            <a:pPr marL="336488" indent="-336488">
              <a:lnSpc>
                <a:spcPct val="90000"/>
              </a:lnSpc>
              <a:buFont typeface="Symbol,Sans-Serif"/>
              <a:buChar char=""/>
            </a:pPr>
            <a:r>
              <a:rPr lang="en-US" b="1"/>
              <a:t>Promote predictability and logical property divisions and ownership opportunities, and provision of infrastructure, access</a:t>
            </a:r>
            <a:endParaRPr lang="en-US"/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Don’t create too many zones for clarity and predictability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Determine access requirements</a:t>
            </a:r>
          </a:p>
          <a:p>
            <a:pPr marL="729057" lvl="1" indent="-280406">
              <a:lnSpc>
                <a:spcPct val="90000"/>
              </a:lnSpc>
              <a:buFont typeface="Courier New,monospace"/>
              <a:buChar char="o"/>
            </a:pPr>
            <a:r>
              <a:rPr lang="en-US"/>
              <a:t>Retain the use of critical areas standards, view/historic overlays to address govern specific features (as opposed to many different zoning districts)</a:t>
            </a:r>
          </a:p>
          <a:p>
            <a:pPr marL="168244" indent="-168244">
              <a:lnSpc>
                <a:spcPct val="90000"/>
              </a:lnSpc>
              <a:spcBef>
                <a:spcPts val="981"/>
              </a:spcBef>
              <a:buFont typeface="Courier New,monospace"/>
              <a:buChar char="o"/>
            </a:pP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1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Phase 1 direction </a:t>
            </a:r>
          </a:p>
          <a:p>
            <a:endParaRPr lang="en-US"/>
          </a:p>
          <a:p>
            <a:r>
              <a:rPr lang="en-US"/>
              <a:t>About priorities; balance….</a:t>
            </a:r>
          </a:p>
          <a:p>
            <a:r>
              <a:rPr lang="en-US"/>
              <a:t>Over the next couple of months- </a:t>
            </a:r>
          </a:p>
          <a:p>
            <a:r>
              <a:rPr lang="en-US"/>
              <a:t>Establish the big moves (such as – are we increasing tree requirements?; options to encourage reusing existing buildings? How big will new buildings be?)</a:t>
            </a:r>
          </a:p>
          <a:p>
            <a:r>
              <a:rPr lang="en-US"/>
              <a:t>There will be tradeoffs with housing development and cost </a:t>
            </a:r>
          </a:p>
          <a:p>
            <a:r>
              <a:rPr lang="en-US"/>
              <a:t>By the Mar-April neighborhood meetings will have a package to react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9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033" y="3940704"/>
            <a:ext cx="3539067" cy="84296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75E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1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>
                <a:solidFill>
                  <a:schemeClr val="bg1"/>
                </a:solidFill>
              </a:defRPr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>
                <a:solidFill>
                  <a:schemeClr val="bg1"/>
                </a:solidFill>
              </a:defRPr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3AED-8F3F-453B-B0CC-80E1C7C4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3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516" y="1422400"/>
            <a:ext cx="6737350" cy="1865842"/>
          </a:xfrm>
        </p:spPr>
        <p:txBody>
          <a:bodyPr anchor="b"/>
          <a:lstStyle>
            <a:lvl1pPr>
              <a:defRPr sz="6000"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516" y="3308830"/>
            <a:ext cx="6788150" cy="725538"/>
          </a:xfrm>
        </p:spPr>
        <p:txBody>
          <a:bodyPr/>
          <a:lstStyle>
            <a:lvl1pPr marL="0" indent="0">
              <a:buNone/>
              <a:defRPr sz="2400">
                <a:solidFill>
                  <a:srgbClr val="C75E3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3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8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ide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921519-72E6-4E13-A86D-07604E998CC0}"/>
              </a:ext>
            </a:extLst>
          </p:cNvPr>
          <p:cNvSpPr/>
          <p:nvPr userDrawn="1"/>
        </p:nvSpPr>
        <p:spPr>
          <a:xfrm>
            <a:off x="7" y="0"/>
            <a:ext cx="3581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34" y="636969"/>
            <a:ext cx="2972921" cy="1053723"/>
          </a:xfrm>
        </p:spPr>
        <p:txBody>
          <a:bodyPr anchor="t" anchorCtr="0">
            <a:normAutofit/>
          </a:bodyPr>
          <a:lstStyle>
            <a:lvl1pPr>
              <a:defRPr sz="16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6934" y="1825635"/>
            <a:ext cx="2972921" cy="244362"/>
          </a:xfrm>
        </p:spPr>
        <p:txBody>
          <a:bodyPr wrap="square">
            <a:spAutoFit/>
          </a:bodyPr>
          <a:lstStyle>
            <a:lvl1pPr marL="0" indent="0">
              <a:buNone/>
              <a:defRPr sz="988" b="0"/>
            </a:lvl1pPr>
            <a:lvl2pPr marL="414079" indent="0">
              <a:buNone/>
              <a:defRPr sz="1318"/>
            </a:lvl2pPr>
            <a:lvl3pPr marL="828157" indent="0">
              <a:buNone/>
              <a:defRPr sz="1153"/>
            </a:lvl3pPr>
            <a:lvl4pPr marL="1242237" indent="0">
              <a:buNone/>
              <a:defRPr sz="988"/>
            </a:lvl4pPr>
            <a:lvl5pPr marL="1656317" indent="0">
              <a:buNone/>
              <a:defRPr sz="988"/>
            </a:lvl5pPr>
          </a:lstStyle>
          <a:p>
            <a:pPr lvl="0"/>
            <a:r>
              <a:rPr lang="en-US"/>
              <a:t>Click to add additional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5C2F07-C2A0-4A3B-BD0A-D1B44CE408F7}"/>
              </a:ext>
            </a:extLst>
          </p:cNvPr>
          <p:cNvCxnSpPr/>
          <p:nvPr userDrawn="1"/>
        </p:nvCxnSpPr>
        <p:spPr>
          <a:xfrm>
            <a:off x="4102893" y="636966"/>
            <a:ext cx="768076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96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002633"/>
            <a:ext cx="10515600" cy="2852738"/>
          </a:xfrm>
        </p:spPr>
        <p:txBody>
          <a:bodyPr anchor="ctr"/>
          <a:lstStyle>
            <a:lvl1pPr algn="ctr">
              <a:lnSpc>
                <a:spcPct val="100000"/>
              </a:lnSpc>
              <a:defRPr sz="5433" cap="all" baseline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8EF2B6-1707-43AE-B317-66CA9491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/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/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AF571B-0D2D-4FDF-9BA5-C2646CA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8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D2C02-1E79-4749-AE38-14C837E8FC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DD2C02-1E79-4749-AE38-14C837E8FCC5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570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73" r:id="rId3"/>
    <p:sldLayoutId id="2147483682" r:id="rId4"/>
    <p:sldLayoutId id="2147483683" r:id="rId5"/>
    <p:sldLayoutId id="214748367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3B6482-01DC-44FF-B649-C6B53B5DB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828157" rtl="0" eaLnBrk="1" latinLnBrk="0" hangingPunct="1">
        <a:lnSpc>
          <a:spcPct val="90000"/>
        </a:lnSpc>
        <a:spcBef>
          <a:spcPct val="0"/>
        </a:spcBef>
        <a:buNone/>
        <a:defRPr sz="3953" kern="1200">
          <a:solidFill>
            <a:schemeClr val="tx1"/>
          </a:solidFill>
          <a:latin typeface="Montserrat SemiBold" panose="00000700000000000000" pitchFamily="2" charset="0"/>
          <a:ea typeface="+mj-ea"/>
          <a:cs typeface="+mj-cs"/>
        </a:defRPr>
      </a:lvl1pPr>
    </p:titleStyle>
    <p:bodyStyle>
      <a:lvl1pPr marL="0" indent="0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None/>
        <a:defRPr sz="1482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06516" indent="-206516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●"/>
        <a:defRPr sz="1318" kern="1200">
          <a:solidFill>
            <a:schemeClr val="tx1"/>
          </a:solidFill>
          <a:latin typeface="+mn-lt"/>
          <a:ea typeface="+mn-ea"/>
          <a:cs typeface="+mn-cs"/>
        </a:defRPr>
      </a:lvl2pPr>
      <a:lvl3pPr marL="424798" indent="-235271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Open Sans" panose="020B0606030504020204" pitchFamily="34" charset="0"/>
        <a:buChar char="−"/>
        <a:defRPr sz="1153" kern="1200">
          <a:solidFill>
            <a:schemeClr val="tx1"/>
          </a:solidFill>
          <a:latin typeface="+mn-lt"/>
          <a:ea typeface="+mn-ea"/>
          <a:cs typeface="+mn-cs"/>
        </a:defRPr>
      </a:lvl3pPr>
      <a:lvl4pPr marL="144927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4pPr>
      <a:lvl5pPr marL="186335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5pPr>
      <a:lvl6pPr marL="2277436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69151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3105594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51967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14079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2815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4223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5631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7039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8447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898554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312633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98488" y="4110938"/>
            <a:ext cx="6035211" cy="16381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b="1" i="1" dirty="0"/>
              <a:t>Home In Tacoma Project</a:t>
            </a:r>
          </a:p>
          <a:p>
            <a:r>
              <a:rPr lang="en-US" sz="3600" b="1" i="1" dirty="0"/>
              <a:t>Permit Adv Group</a:t>
            </a:r>
            <a:endParaRPr lang="en-US" dirty="0"/>
          </a:p>
          <a:p>
            <a:r>
              <a:rPr lang="en-US" dirty="0"/>
              <a:t>June 21, 2023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68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F2D9-DA0E-C980-EFE6-8AD92FD7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Zoning actions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EAACA-F36A-3970-DAFA-3AC70C069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662"/>
            <a:ext cx="10515600" cy="39448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Zoning framework: 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Form-based system based on density, scale and housing types; optional bonuses  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Middle Housing zoning districts</a:t>
            </a:r>
            <a:endParaRPr lang="en-US" sz="1800" b="0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Zoning map: 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Directly implements Phase 1 map; higher density &amp; scale near walkable features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Other areas zoned single-family (such as Parks and Open Space): 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Zone to Low-scale 1; establish a Passive Open Space Overlay District to protect natural areas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View Sensitive Districts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: Potential East Tacoma Expansion (McKinley and Roosevelt Ave areas)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Land uses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: Simplify list; reflect middle housing types; allow limited non-residential in Mid-scale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Planned Residential Districts (PRDs)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: Determine how adopted PRDs will fit in new zoning system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Actions for consistency with State law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: Reflect 2023 bills (ex: minimum densities)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D549E-20D9-1E7E-1162-D2709233B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39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AC7F2-2932-9D2D-57FC-13C63F9A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8070D-6996-1345-C716-014F73980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623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Height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 35 feet (potential 45 feet in Mid-scale); varies by housing type 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Scale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 Floor Area Ratio (linked to number of units), building width/depth, yard requirements 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Lot standards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 Allow lots down to 2,500 square feet; smaller “pocket” lots can be sold separately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Setbacks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 Front setbacks reduced from 20 to 15 feet in Low-scale, 10 in Mid-scale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Pedestrian and vehicular access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 Pedestrian-oriented features face street, cars in rear lot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Parking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 Reduced from 2 per dwelling to 1, with reductions for transportation choices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Trees/landscaping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 Street trees and onsite tree canopy required, evaluate options for flexibility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Building orientation and design features: 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Promote compatibility, pedestrian orientation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Adaptive reuse/historic preservation, Physical accessibility, Green building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: Promote with bonuses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Definitions, discretionary permits, Special Needs Housing, Short-term Rentals: 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Integrate the new zoning framework, remove housing barriers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Tiny, modular and mobile homes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: Remove land use code barriers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Actions for consistency with State law: 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Reflect 2023 bills (ex: parking)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87375-55B8-E65D-4CC8-62401C43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05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D3A78-13F1-D91A-15D0-E66F6AEA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A346C-6ACF-FD9B-788C-FF9E30B1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741"/>
            <a:ext cx="10515600" cy="4351338"/>
          </a:xfrm>
        </p:spPr>
        <p:txBody>
          <a:bodyPr>
            <a:normAutofit lnSpcReduction="1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General guidance and objectives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+mj-lt"/>
              <a:buAutoNum type="arabicPeriod"/>
            </a:pPr>
            <a:r>
              <a:rPr lang="en-US" sz="1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Affordability is a top priority, but other public goals could be supported 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+mj-lt"/>
              <a:buAutoNum type="arabicPeriod" startAt="2"/>
            </a:pPr>
            <a:r>
              <a:rPr lang="en-US" sz="1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Value of bonuses must be commensurate with the cost of the public benefit: Revise fee in lieu; reduce “by-right” scale for detached single-family; target both non-profit and for-profit developers 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+mj-lt"/>
              <a:buAutoNum type="arabicPeriod" startAt="3"/>
            </a:pPr>
            <a:r>
              <a:rPr lang="en-US" sz="1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Use the Equity Index to target bonuses based on neighborhood priorities 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What development bonuses to offer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 Density in combination with scale, potentially parking reductions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What public benefits could be promoted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 Affordable housing units; physically accessible (visitable) units; family-sized units; retention of existing structures while adding units; green features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Structure of bonus program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: Reduce “friction” for users; prepare for administrative burden; set parameters such as income targets, term of affordability, percentage of units, voluntary vs. mandatory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Relation to Multifamily Tax Exemption Program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: MFTE extending to Mid-scale, Neigh. Commercial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Actions for consistency with State law</a:t>
            </a:r>
            <a:r>
              <a:rPr lang="en-US" sz="18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: Reflect 2023 bills (ex: 4 to 6 units for affordability) 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555BD-4C48-1871-D298-DDE1798C8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2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09A3-0058-4BF4-B923-2A4C9B16F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C737C-C970-47E8-8C9A-2F8417984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588"/>
            <a:ext cx="10363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/>
              <a:t>Review and discuss</a:t>
            </a:r>
          </a:p>
          <a:p>
            <a:r>
              <a:rPr lang="en-US"/>
              <a:t>Round 2 Engagement (Council District meetings) outcomes to date</a:t>
            </a:r>
          </a:p>
          <a:p>
            <a:r>
              <a:rPr lang="en-US"/>
              <a:t>Adjustments to the Home In Tacoma – Phase 2 i</a:t>
            </a:r>
            <a:r>
              <a:rPr lang="en-US">
                <a:ea typeface="Calibri"/>
                <a:cs typeface="Calibri"/>
              </a:rPr>
              <a:t>nitial zoning and standards</a:t>
            </a:r>
          </a:p>
          <a:p>
            <a:r>
              <a:rPr lang="en-US">
                <a:ea typeface="Calibri"/>
                <a:cs typeface="Calibri"/>
              </a:rPr>
              <a:t>Updated project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59AD7-B923-4253-99C3-286C1C21C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4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901F-E9AC-1A4A-F0BD-B48C3427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Home In Tacoma Open House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ADDB6-187E-6FE1-83DE-4EA911161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13" y="1410064"/>
            <a:ext cx="5828931" cy="42691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2400" i="1">
                <a:ea typeface="+mn-lt"/>
                <a:cs typeface="+mn-lt"/>
              </a:rPr>
              <a:t>Learn and share your views on how to get middle housing right</a:t>
            </a:r>
            <a:endParaRPr lang="en-US" sz="2400" i="1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>
                <a:ea typeface="+mn-lt"/>
                <a:cs typeface="+mn-lt"/>
              </a:rPr>
              <a:t>May 22</a:t>
            </a:r>
            <a:r>
              <a:rPr lang="en-US" sz="2000" baseline="30000">
                <a:ea typeface="+mn-lt"/>
                <a:cs typeface="+mn-lt"/>
              </a:rPr>
              <a:t>nd</a:t>
            </a:r>
            <a:r>
              <a:rPr lang="en-US" sz="2000">
                <a:ea typeface="+mn-lt"/>
                <a:cs typeface="+mn-lt"/>
              </a:rPr>
              <a:t> District 4 at Stewart Middle School</a:t>
            </a:r>
            <a:endParaRPr lang="en-US" sz="200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>
                <a:ea typeface="+mn-lt"/>
                <a:cs typeface="+mn-lt"/>
              </a:rPr>
              <a:t>May 25</a:t>
            </a:r>
            <a:r>
              <a:rPr lang="en-US" sz="2000" baseline="30000">
                <a:ea typeface="+mn-lt"/>
                <a:cs typeface="+mn-lt"/>
              </a:rPr>
              <a:t>th</a:t>
            </a:r>
            <a:r>
              <a:rPr lang="en-US" sz="2000">
                <a:ea typeface="+mn-lt"/>
                <a:cs typeface="+mn-lt"/>
              </a:rPr>
              <a:t> District 2 at Meeker Middle School </a:t>
            </a:r>
            <a:endParaRPr lang="en-US" sz="200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>
                <a:ea typeface="+mn-lt"/>
                <a:cs typeface="+mn-lt"/>
              </a:rPr>
              <a:t>June 1</a:t>
            </a:r>
            <a:r>
              <a:rPr lang="en-US" sz="2000" baseline="30000">
                <a:ea typeface="+mn-lt"/>
                <a:cs typeface="+mn-lt"/>
              </a:rPr>
              <a:t>st </a:t>
            </a:r>
            <a:r>
              <a:rPr lang="en-US" sz="2000">
                <a:ea typeface="+mn-lt"/>
                <a:cs typeface="+mn-lt"/>
              </a:rPr>
              <a:t>District 3 at Tacoma Community House</a:t>
            </a:r>
            <a:endParaRPr lang="en-US" sz="200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>
                <a:ea typeface="+mn-lt"/>
                <a:cs typeface="+mn-lt"/>
              </a:rPr>
              <a:t>June 7</a:t>
            </a:r>
            <a:r>
              <a:rPr lang="en-US" sz="2000" baseline="30000">
                <a:ea typeface="+mn-lt"/>
                <a:cs typeface="+mn-lt"/>
              </a:rPr>
              <a:t>th</a:t>
            </a:r>
            <a:r>
              <a:rPr lang="en-US" sz="2000">
                <a:ea typeface="+mn-lt"/>
                <a:cs typeface="+mn-lt"/>
              </a:rPr>
              <a:t> District 1 at Swasey Library </a:t>
            </a:r>
            <a:endParaRPr lang="en-US" sz="2000">
              <a:cs typeface="Calibri" panose="020F0502020204030204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>
                <a:ea typeface="+mn-lt"/>
                <a:cs typeface="+mn-lt"/>
              </a:rPr>
              <a:t>June 8</a:t>
            </a:r>
            <a:r>
              <a:rPr lang="en-US" sz="2000" baseline="30000">
                <a:ea typeface="+mn-lt"/>
                <a:cs typeface="+mn-lt"/>
              </a:rPr>
              <a:t>th</a:t>
            </a:r>
            <a:r>
              <a:rPr lang="en-US" sz="2000">
                <a:ea typeface="+mn-lt"/>
                <a:cs typeface="+mn-lt"/>
              </a:rPr>
              <a:t> District 5 at Fern Hill Library</a:t>
            </a:r>
            <a:endParaRPr lang="en-US" sz="200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>
                <a:ea typeface="+mn-lt"/>
                <a:cs typeface="+mn-lt"/>
              </a:rPr>
              <a:t>June 14</a:t>
            </a:r>
            <a:r>
              <a:rPr lang="en-US" sz="2000" baseline="30000">
                <a:ea typeface="+mn-lt"/>
                <a:cs typeface="+mn-lt"/>
              </a:rPr>
              <a:t>th</a:t>
            </a:r>
            <a:r>
              <a:rPr lang="en-US" sz="2000">
                <a:ea typeface="+mn-lt"/>
                <a:cs typeface="+mn-lt"/>
              </a:rPr>
              <a:t> Virtual Meeting </a:t>
            </a: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 b="1">
                <a:ea typeface="+mn-lt"/>
                <a:cs typeface="+mn-lt"/>
              </a:rPr>
              <a:t>June 22</a:t>
            </a:r>
            <a:r>
              <a:rPr lang="en-US" sz="2000" b="1" baseline="30000">
                <a:ea typeface="+mn-lt"/>
                <a:cs typeface="+mn-lt"/>
              </a:rPr>
              <a:t>nd </a:t>
            </a:r>
            <a:r>
              <a:rPr lang="en-US" sz="2000" b="1">
                <a:ea typeface="+mn-lt"/>
                <a:cs typeface="+mn-lt"/>
              </a:rPr>
              <a:t>North Tacoma at Mason Middle School</a:t>
            </a: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 b="1">
                <a:cs typeface="Calibri" panose="020F0502020204030204"/>
              </a:rPr>
              <a:t>June 26</a:t>
            </a:r>
            <a:r>
              <a:rPr lang="en-US" sz="2000" b="1" baseline="30000">
                <a:cs typeface="Calibri" panose="020F0502020204030204"/>
              </a:rPr>
              <a:t>th</a:t>
            </a:r>
            <a:r>
              <a:rPr lang="en-US" sz="2000" b="1">
                <a:cs typeface="Calibri" panose="020F0502020204030204"/>
              </a:rPr>
              <a:t> South Tacoma at STAR Center</a:t>
            </a:r>
          </a:p>
          <a:p>
            <a:pPr marL="0" indent="0">
              <a:lnSpc>
                <a:spcPct val="110000"/>
              </a:lnSpc>
              <a:spcBef>
                <a:spcPts val="500"/>
              </a:spcBef>
              <a:buNone/>
            </a:pPr>
            <a:endParaRPr lang="en-US" sz="1200" b="1"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02DE5-0939-2799-F358-F044BA7B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8DAF6-EA2F-1D2B-5CD0-81DC5966FA72}"/>
              </a:ext>
            </a:extLst>
          </p:cNvPr>
          <p:cNvSpPr txBox="1"/>
          <p:nvPr/>
        </p:nvSpPr>
        <p:spPr>
          <a:xfrm>
            <a:off x="6667131" y="1486501"/>
            <a:ext cx="5149048" cy="30469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/>
              <a:t>OUTCOMES: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/>
              <a:t>Councilmembers at in-person meetings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/>
              <a:t>Inter-departmental staff participation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/>
              <a:t>Housing Equity Champions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/>
              <a:t>Language access prioritized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/>
              <a:t>Positive feedback on our effort to engage</a:t>
            </a:r>
          </a:p>
        </p:txBody>
      </p:sp>
    </p:spTree>
    <p:extLst>
      <p:ext uri="{BB962C8B-B14F-4D97-AF65-F5344CB8AC3E}">
        <p14:creationId xmlns:p14="http://schemas.microsoft.com/office/powerpoint/2010/main" val="3107506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E2E747-6D91-3141-2F3F-A22B2973ABD2}"/>
              </a:ext>
            </a:extLst>
          </p:cNvPr>
          <p:cNvSpPr/>
          <p:nvPr/>
        </p:nvSpPr>
        <p:spPr>
          <a:xfrm>
            <a:off x="9183414" y="4572000"/>
            <a:ext cx="3008586" cy="1229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4E468-A607-48E0-B081-C95ED705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15698"/>
            <a:ext cx="9078310" cy="1325563"/>
          </a:xfrm>
        </p:spPr>
        <p:txBody>
          <a:bodyPr>
            <a:normAutofit/>
          </a:bodyPr>
          <a:lstStyle/>
          <a:p>
            <a:r>
              <a:rPr lang="en-US"/>
              <a:t>Council and Commission direction to date for zoning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9239B-760B-4D4A-9853-06BE606EE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33" y="4348956"/>
            <a:ext cx="1888035" cy="4460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>
                <a:ea typeface="PMingLiU"/>
                <a:cs typeface="Calibri"/>
              </a:rPr>
              <a:t>Meet Tacoma's newly adopted housing growth vision</a:t>
            </a:r>
            <a:endParaRPr lang="en-US" sz="1800"/>
          </a:p>
          <a:p>
            <a:pPr marL="0" marR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effectLst/>
              <a:ea typeface="PMingLiU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919D7-1778-4AD0-840A-F55997B81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EE2BB-2A9F-46A4-CF59-6AC0FE3C09B8}"/>
              </a:ext>
            </a:extLst>
          </p:cNvPr>
          <p:cNvSpPr txBox="1"/>
          <p:nvPr/>
        </p:nvSpPr>
        <p:spPr>
          <a:xfrm>
            <a:off x="2633609" y="4353053"/>
            <a:ext cx="195477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Segoe UI"/>
              </a:rPr>
              <a:t>Use development scale as organizing characteristic</a:t>
            </a:r>
            <a:r>
              <a:rPr lang="en-US">
                <a:cs typeface="Segoe UI"/>
              </a:rPr>
              <a:t>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6284B-70F0-C117-AF9B-153C9FF2B2C3}"/>
              </a:ext>
            </a:extLst>
          </p:cNvPr>
          <p:cNvSpPr txBox="1"/>
          <p:nvPr/>
        </p:nvSpPr>
        <p:spPr>
          <a:xfrm>
            <a:off x="4588379" y="4339407"/>
            <a:ext cx="22247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Segoe UI"/>
              </a:rPr>
              <a:t>Prioritize walkability, transit, cycling and complete neighborhoods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A4C1A-E6F8-0F7E-E5BF-7272628782E6}"/>
              </a:ext>
            </a:extLst>
          </p:cNvPr>
          <p:cNvSpPr txBox="1"/>
          <p:nvPr/>
        </p:nvSpPr>
        <p:spPr>
          <a:xfrm>
            <a:off x="9085958" y="4335818"/>
            <a:ext cx="280649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Segoe UI"/>
              </a:rPr>
              <a:t>Reflect neighborhood patterns such as yards, building scale, height </a:t>
            </a:r>
            <a:r>
              <a:rPr lang="en-US">
                <a:cs typeface="Segoe UI"/>
              </a:rPr>
              <a:t>​​​</a:t>
            </a:r>
          </a:p>
          <a:p>
            <a:r>
              <a:rPr lang="en-US">
                <a:cs typeface="Segoe UI"/>
              </a:rPr>
              <a:t>​​​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7ECC2D-CF71-A711-FC2E-9F2094698524}"/>
              </a:ext>
            </a:extLst>
          </p:cNvPr>
          <p:cNvSpPr txBox="1"/>
          <p:nvPr/>
        </p:nvSpPr>
        <p:spPr>
          <a:xfrm>
            <a:off x="6800909" y="4348956"/>
            <a:ext cx="22778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Segoe UI"/>
              </a:rPr>
              <a:t>Create predictable, flexible regulations and requirements </a:t>
            </a:r>
            <a:endParaRPr lang="en-US">
              <a:cs typeface="Segoe UI"/>
            </a:endParaRPr>
          </a:p>
          <a:p>
            <a:r>
              <a:rPr lang="en-US">
                <a:cs typeface="Segoe UI"/>
              </a:rPr>
              <a:t>​​​​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7B1F86-79CD-A108-FC96-377A2175F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3" r="4111" b="4111"/>
          <a:stretch/>
        </p:blipFill>
        <p:spPr>
          <a:xfrm>
            <a:off x="702567" y="2331004"/>
            <a:ext cx="1836201" cy="20084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The Best Walkable Communities in Middle Tennessee">
            <a:extLst>
              <a:ext uri="{FF2B5EF4-FFF2-40B4-BE49-F238E27FC236}">
                <a16:creationId xmlns:a16="http://schemas.microsoft.com/office/drawing/2014/main" id="{9C12B9C3-5BB8-FA10-429D-DC7764420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05"/>
          <a:stretch/>
        </p:blipFill>
        <p:spPr bwMode="auto">
          <a:xfrm>
            <a:off x="4655049" y="2331004"/>
            <a:ext cx="2090345" cy="20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01C557-6F05-6EE8-4C0D-821CD46C35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70" t="6088" r="13790" b="-92"/>
          <a:stretch/>
        </p:blipFill>
        <p:spPr>
          <a:xfrm>
            <a:off x="9085958" y="2358274"/>
            <a:ext cx="2167417" cy="20006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884470-A1B6-4CAA-AB57-DC258C6A50D2}"/>
              </a:ext>
            </a:extLst>
          </p:cNvPr>
          <p:cNvGrpSpPr/>
          <p:nvPr/>
        </p:nvGrpSpPr>
        <p:grpSpPr>
          <a:xfrm>
            <a:off x="2674294" y="1269581"/>
            <a:ext cx="2089210" cy="3062862"/>
            <a:chOff x="2297014" y="868631"/>
            <a:chExt cx="2466490" cy="3463812"/>
          </a:xfrm>
        </p:grpSpPr>
        <p:pic>
          <p:nvPicPr>
            <p:cNvPr id="7" name="Picture 7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336D7715-0A26-C1B4-0300-28D22BA01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41" r="53525" b="15198"/>
            <a:stretch/>
          </p:blipFill>
          <p:spPr>
            <a:xfrm>
              <a:off x="2297014" y="2072072"/>
              <a:ext cx="2184181" cy="2260371"/>
            </a:xfrm>
            <a:prstGeom prst="rect">
              <a:avLst/>
            </a:prstGeom>
          </p:spPr>
        </p:pic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3741AD94-C5FF-0F04-DDA4-88FE0D54B00B}"/>
                </a:ext>
              </a:extLst>
            </p:cNvPr>
            <p:cNvSpPr/>
            <p:nvPr/>
          </p:nvSpPr>
          <p:spPr>
            <a:xfrm rot="9364399">
              <a:off x="2750775" y="868631"/>
              <a:ext cx="2012729" cy="2406880"/>
            </a:xfrm>
            <a:prstGeom prst="arc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FA9257-C419-DBB2-B36D-E92CA2D149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17" t="8171" r="7023" b="28099"/>
          <a:stretch/>
        </p:blipFill>
        <p:spPr>
          <a:xfrm>
            <a:off x="6863441" y="2331004"/>
            <a:ext cx="2133585" cy="20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48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165-725E-910A-0359-6CE08832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08029" cy="1325563"/>
          </a:xfrm>
        </p:spPr>
        <p:txBody>
          <a:bodyPr/>
          <a:lstStyle/>
          <a:p>
            <a:r>
              <a:rPr lang="en-US"/>
              <a:t>Key HB 1110 and Home In Tacoma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85247-87EB-3233-5C03-21EFA068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1520630"/>
            <a:ext cx="4237653" cy="4351338"/>
          </a:xfrm>
        </p:spPr>
        <p:txBody>
          <a:bodyPr/>
          <a:lstStyle/>
          <a:p>
            <a:r>
              <a:rPr lang="en-US"/>
              <a:t>Allow 4 dwellings per lot (2 more affordable)</a:t>
            </a:r>
          </a:p>
          <a:p>
            <a:r>
              <a:rPr lang="en-US"/>
              <a:t>Allow 6 dwellings per lot (¼ mile of major transit stations)</a:t>
            </a:r>
          </a:p>
          <a:p>
            <a:r>
              <a:rPr lang="en-US"/>
              <a:t>No parking requirements (½ mile of major transit stations)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217FB-FB7C-6D35-6E57-03968922F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63038-8A87-75C8-A4C6-FFA32EAC5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206" y="1333081"/>
            <a:ext cx="6438900" cy="498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2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A9BFA-571B-67E2-0B6B-30075A9C6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30" y="94294"/>
            <a:ext cx="10740775" cy="1325563"/>
          </a:xfrm>
        </p:spPr>
        <p:txBody>
          <a:bodyPr/>
          <a:lstStyle/>
          <a:p>
            <a:r>
              <a:rPr lang="en-US"/>
              <a:t>Adjustments to HIT initial zoning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B53F2-C4B7-C41A-F69E-6BDB6F1C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38" y="1195240"/>
            <a:ext cx="10515600" cy="413477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/>
              <a:t>Low-scale Residential:</a:t>
            </a:r>
            <a:endParaRPr lang="en-US" sz="3000" b="1">
              <a:cs typeface="Calibri"/>
            </a:endParaRPr>
          </a:p>
          <a:p>
            <a:r>
              <a:rPr lang="en-US" dirty="0"/>
              <a:t>Low-scale 1: Increase from 3 to </a:t>
            </a:r>
            <a:r>
              <a:rPr lang="en-US" b="1" u="sng" dirty="0"/>
              <a:t>4 dwellings per lot</a:t>
            </a:r>
            <a:r>
              <a:rPr lang="en-US" dirty="0"/>
              <a:t> </a:t>
            </a:r>
            <a:endParaRPr lang="en-US"/>
          </a:p>
          <a:p>
            <a:r>
              <a:rPr lang="en-US" dirty="0"/>
              <a:t>Low-scale 2: Increases from 4 to </a:t>
            </a:r>
            <a:r>
              <a:rPr lang="en-US" b="1" u="sng" dirty="0"/>
              <a:t>6 dwellings per lot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Bonuses: </a:t>
            </a:r>
            <a:r>
              <a:rPr lang="en-US" b="1" u="sng" dirty="0"/>
              <a:t>Additional 2 affordable units</a:t>
            </a:r>
            <a:r>
              <a:rPr lang="en-US" dirty="0"/>
              <a:t> allowed </a:t>
            </a:r>
            <a:r>
              <a:rPr lang="en-US" b="1" u="sng" dirty="0"/>
              <a:t>in both districts</a:t>
            </a:r>
            <a:r>
              <a:rPr lang="en-US" dirty="0"/>
              <a:t> 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 sz="3000" b="1" dirty="0">
              <a:cs typeface="Calibri"/>
            </a:endParaRPr>
          </a:p>
          <a:p>
            <a:pPr marL="0" indent="0">
              <a:buNone/>
            </a:pPr>
            <a:r>
              <a:rPr lang="en-US" sz="3000" b="1" dirty="0">
                <a:cs typeface="Calibri"/>
              </a:rPr>
              <a:t>Mid-scale Residential: </a:t>
            </a:r>
            <a:endParaRPr lang="en-US" sz="3000" b="1" u="sng" dirty="0">
              <a:cs typeface="Calibri"/>
            </a:endParaRPr>
          </a:p>
          <a:p>
            <a:r>
              <a:rPr lang="en-US" dirty="0">
                <a:cs typeface="Calibri"/>
              </a:rPr>
              <a:t>Increase density from 6 to </a:t>
            </a:r>
            <a:r>
              <a:rPr lang="en-US" b="1" u="sng" dirty="0">
                <a:cs typeface="Calibri"/>
              </a:rPr>
              <a:t>8 dwellings per lot</a:t>
            </a:r>
          </a:p>
          <a:p>
            <a:r>
              <a:rPr lang="en-US" dirty="0">
                <a:cs typeface="Calibri"/>
              </a:rPr>
              <a:t>Bonuses (along Corridors): Additional density + 4th floor</a:t>
            </a:r>
          </a:p>
          <a:p>
            <a:pPr marL="0" indent="0">
              <a:buNone/>
            </a:pPr>
            <a:endParaRPr lang="en-US" b="1" i="1" dirty="0">
              <a:cs typeface="Calibri"/>
            </a:endParaRPr>
          </a:p>
          <a:p>
            <a:pPr marL="0" indent="0">
              <a:buNone/>
            </a:pPr>
            <a:r>
              <a:rPr lang="en-US" b="1" i="1" dirty="0">
                <a:cs typeface="Calibri"/>
              </a:rPr>
              <a:t>Redoing</a:t>
            </a:r>
            <a:r>
              <a:rPr lang="en-US" b="1" i="1" dirty="0"/>
              <a:t> growth estimates to support the EIS</a:t>
            </a:r>
            <a:endParaRPr lang="en-US" b="1" i="1" dirty="0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2E5BA-C098-EE39-EB72-D826B163A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0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D289-ACB4-16D9-C862-B2B94A3A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27" y="70542"/>
            <a:ext cx="10881462" cy="1325563"/>
          </a:xfrm>
        </p:spPr>
        <p:txBody>
          <a:bodyPr>
            <a:normAutofit/>
          </a:bodyPr>
          <a:lstStyle/>
          <a:p>
            <a:r>
              <a:rPr lang="en-US" sz="4000" dirty="0">
                <a:ea typeface="+mj-lt"/>
                <a:cs typeface="+mj-lt"/>
              </a:rPr>
              <a:t>Adjustments to HIT initial zoning package (CONT)</a:t>
            </a:r>
            <a:endParaRPr lang="en-US" sz="4000" b="0" dirty="0"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9D09B-0BC4-D9FF-9AB5-1C50EF863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87" y="946222"/>
            <a:ext cx="4536409" cy="190781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Low-scale Residential 2</a:t>
            </a:r>
          </a:p>
          <a:p>
            <a:r>
              <a:rPr lang="en-US" sz="2400" dirty="0"/>
              <a:t>1/4-mile of “major transit stations” (per HB 1110)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1/8-mile of “complete neighborhood features” (per HIT policy direction)</a:t>
            </a:r>
            <a:endParaRPr lang="en-US" sz="2400" dirty="0">
              <a:cs typeface="Calibri"/>
            </a:endParaRPr>
          </a:p>
          <a:p>
            <a:pPr lvl="1"/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140FF-F274-EA87-7757-4F6E160D4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512B31-FACB-20B9-BDA4-ADDF9295F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88" y="2731654"/>
            <a:ext cx="4441345" cy="3429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DACE7F5-1A40-3E46-F019-7A267299A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677" y="1463666"/>
            <a:ext cx="5993175" cy="4692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4BBB3-4D55-17E2-8CB6-AFED7825CB31}"/>
              </a:ext>
            </a:extLst>
          </p:cNvPr>
          <p:cNvSpPr txBox="1"/>
          <p:nvPr/>
        </p:nvSpPr>
        <p:spPr>
          <a:xfrm>
            <a:off x="5833201" y="4080831"/>
            <a:ext cx="37113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006162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BDB577-037D-47DF-80FD-8F0DFD0A1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7"/>
          <a:stretch/>
        </p:blipFill>
        <p:spPr>
          <a:xfrm>
            <a:off x="6755478" y="1121160"/>
            <a:ext cx="5436521" cy="3751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DF2E3-66E5-4DE7-956D-998E0230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09" y="0"/>
            <a:ext cx="10515600" cy="1325563"/>
          </a:xfrm>
        </p:spPr>
        <p:txBody>
          <a:bodyPr/>
          <a:lstStyle/>
          <a:p>
            <a:r>
              <a:rPr lang="en-US"/>
              <a:t>Other adjustments (standards, bonuses)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4E91C-65C2-457F-B9C7-277F840F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AB692C-2F65-4F05-8F99-08585D01A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91" y="973609"/>
            <a:ext cx="5657110" cy="50613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b="1"/>
              <a:t>Initial standards concepts largely consistent with state direction</a:t>
            </a:r>
          </a:p>
          <a:p>
            <a:r>
              <a:rPr lang="en-US" sz="2000"/>
              <a:t>More flexibility (such as reduced lot size, setbacks, parking requirements)</a:t>
            </a:r>
          </a:p>
          <a:p>
            <a:r>
              <a:rPr lang="en-US" sz="2000"/>
              <a:t>Prioritize compatibility (such as building scale, housing type standards, trees, yard standards</a:t>
            </a:r>
          </a:p>
          <a:p>
            <a:pPr marL="0" indent="0">
              <a:buNone/>
            </a:pPr>
            <a:r>
              <a:rPr lang="en-US" sz="2000" b="1" i="1"/>
              <a:t>KEY STATE DIRECTION: Parking, ADU standards, separate ownership of units, SEPA process and more</a:t>
            </a:r>
          </a:p>
          <a:p>
            <a:pPr marL="0" indent="0">
              <a:buNone/>
            </a:pPr>
            <a:r>
              <a:rPr lang="en-US" sz="2400" b="1"/>
              <a:t>Initial affordability/bonus concepts also largely consistent</a:t>
            </a:r>
            <a:endParaRPr lang="en-US" sz="2400" b="1">
              <a:cs typeface="Calibri"/>
            </a:endParaRPr>
          </a:p>
          <a:p>
            <a:r>
              <a:rPr lang="en-US" sz="2000"/>
              <a:t>Bonuses: Scale and density </a:t>
            </a:r>
            <a:r>
              <a:rPr lang="en-US" sz="2000" dirty="0"/>
              <a:t>are the most valuable</a:t>
            </a:r>
            <a:endParaRPr lang="en-US" sz="2000" dirty="0">
              <a:cs typeface="Calibri"/>
            </a:endParaRPr>
          </a:p>
          <a:p>
            <a:r>
              <a:rPr lang="en-US" sz="2000"/>
              <a:t>Public Benefits: Affordability, short list of others </a:t>
            </a:r>
          </a:p>
          <a:p>
            <a:pPr marL="0" indent="0">
              <a:buNone/>
            </a:pPr>
            <a:r>
              <a:rPr lang="en-US" sz="2000" b="1" i="1"/>
              <a:t>KEY STATE DIRECTION: +2 affordable units in Low-scale; affordability levels, duration</a:t>
            </a:r>
          </a:p>
        </p:txBody>
      </p:sp>
    </p:spTree>
    <p:extLst>
      <p:ext uri="{BB962C8B-B14F-4D97-AF65-F5344CB8AC3E}">
        <p14:creationId xmlns:p14="http://schemas.microsoft.com/office/powerpoint/2010/main" val="308481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D2CC-7CD8-2D7E-D63F-DFE8D7F89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Revised project schedule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A468C1-7793-5087-A384-C1DCF24397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955810"/>
              </p:ext>
            </p:extLst>
          </p:nvPr>
        </p:nvGraphicFramePr>
        <p:xfrm>
          <a:off x="1023575" y="0"/>
          <a:ext cx="9668838" cy="435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2F887-2CA7-1F71-5B89-7131D17A3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C480C-DEFA-74D4-48E6-0F6A6AE83023}"/>
              </a:ext>
            </a:extLst>
          </p:cNvPr>
          <p:cNvSpPr txBox="1"/>
          <p:nvPr/>
        </p:nvSpPr>
        <p:spPr>
          <a:xfrm>
            <a:off x="1023574" y="2958147"/>
            <a:ext cx="32235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Develop full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EIS Consultation</a:t>
            </a:r>
          </a:p>
          <a:p>
            <a:endParaRPr lang="en-US" sz="2000"/>
          </a:p>
          <a:p>
            <a:r>
              <a:rPr lang="en-US" sz="200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Finalize zoning 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Middle Housing design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Parking, trees and yard space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Land uses, discretionary permits, definitions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Affordability and bonuses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CB0D8-9F83-44B0-D64A-7D3BE64BD08E}"/>
              </a:ext>
            </a:extLst>
          </p:cNvPr>
          <p:cNvSpPr txBox="1"/>
          <p:nvPr/>
        </p:nvSpPr>
        <p:spPr>
          <a:xfrm>
            <a:off x="4589135" y="2955494"/>
            <a:ext cx="2767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Planning Commission Public Hearing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Release Draft 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Planning Commission recommendation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A2928-FB86-3ABF-BF21-ED0251D4152B}"/>
              </a:ext>
            </a:extLst>
          </p:cNvPr>
          <p:cNvSpPr txBox="1"/>
          <p:nvPr/>
        </p:nvSpPr>
        <p:spPr>
          <a:xfrm>
            <a:off x="8154696" y="2953207"/>
            <a:ext cx="2879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City Council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Release Final 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Council Public Hearing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Council 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283CC-88A4-8554-7AA3-1AADB8321F71}"/>
              </a:ext>
            </a:extLst>
          </p:cNvPr>
          <p:cNvSpPr txBox="1"/>
          <p:nvPr/>
        </p:nvSpPr>
        <p:spPr>
          <a:xfrm>
            <a:off x="5096201" y="5077500"/>
            <a:ext cx="4498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Ongoing engagement throughout</a:t>
            </a:r>
          </a:p>
        </p:txBody>
      </p:sp>
    </p:spTree>
    <p:extLst>
      <p:ext uri="{BB962C8B-B14F-4D97-AF65-F5344CB8AC3E}">
        <p14:creationId xmlns:p14="http://schemas.microsoft.com/office/powerpoint/2010/main" val="3985805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ot Official">
      <a:dk1>
        <a:srgbClr val="53575A"/>
      </a:dk1>
      <a:lt1>
        <a:srgbClr val="FFFFFF"/>
      </a:lt1>
      <a:dk2>
        <a:srgbClr val="888B8D"/>
      </a:dk2>
      <a:lt2>
        <a:srgbClr val="000000"/>
      </a:lt2>
      <a:accent1>
        <a:srgbClr val="EA6951"/>
      </a:accent1>
      <a:accent2>
        <a:srgbClr val="56C0A1"/>
      </a:accent2>
      <a:accent3>
        <a:srgbClr val="5A99D2"/>
      </a:accent3>
      <a:accent4>
        <a:srgbClr val="186194"/>
      </a:accent4>
      <a:accent5>
        <a:srgbClr val="373A44"/>
      </a:accent5>
      <a:accent6>
        <a:srgbClr val="F29C1F"/>
      </a:accent6>
      <a:hlink>
        <a:srgbClr val="186194"/>
      </a:hlink>
      <a:folHlink>
        <a:srgbClr val="EF5283"/>
      </a:folHlink>
    </a:clrScheme>
    <a:fontScheme name="Root Policy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A76ABB-E877-4D2D-9FA6-510C05EAC545}" vid="{2B71B46B-B02F-4341-BC64-5E3F1B11E9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B9A44BEEE0D418EEC7D5468F5800D" ma:contentTypeVersion="16" ma:contentTypeDescription="Create a new document." ma:contentTypeScope="" ma:versionID="fb101b2365287e1ea53806cbe0ae69af">
  <xsd:schema xmlns:xsd="http://www.w3.org/2001/XMLSchema" xmlns:xs="http://www.w3.org/2001/XMLSchema" xmlns:p="http://schemas.microsoft.com/office/2006/metadata/properties" xmlns:ns2="fad42b33-82b5-496c-92e4-c39cc919a86d" xmlns:ns3="1cc312e4-a03f-4d84-aee3-4a9b48ad20e7" xmlns:ns4="216ec0fe-1200-4bc3-9911-f486878172c3" xmlns:ns5="http://schemas.microsoft.com/sharepoint/v4" targetNamespace="http://schemas.microsoft.com/office/2006/metadata/properties" ma:root="true" ma:fieldsID="b2c20312f3b5077f76e0307557c3d457" ns2:_="" ns3:_="" ns4:_="" ns5:_="">
    <xsd:import namespace="fad42b33-82b5-496c-92e4-c39cc919a86d"/>
    <xsd:import namespace="1cc312e4-a03f-4d84-aee3-4a9b48ad20e7"/>
    <xsd:import namespace="216ec0fe-1200-4bc3-9911-f486878172c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eting_x0020_Date" minOccurs="0"/>
                <xsd:element ref="ns2:lcf76f155ced4ddcb4097134ff3c332f" minOccurs="0"/>
                <xsd:element ref="ns4:TaxCatchAll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42b33-82b5-496c-92e4-c39cc919a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eting_x0020_Date" ma:index="19" nillable="true" ma:displayName="Meeting Date" ma:description="Meeting Date" ma:format="DateOnly" ma:internalName="Meeting_x0020_Date">
      <xsd:simpleType>
        <xsd:restriction base="dms:DateTime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9aebaa3-270b-4a77-b589-d12dc3cc1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312e4-a03f-4d84-aee3-4a9b48ad20e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ec0fe-1200-4bc3-9911-f486878172c3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7b8bb8f-7402-493a-a648-c004034ba524}" ma:internalName="TaxCatchAll" ma:showField="CatchAllData" ma:web="1cc312e4-a03f-4d84-aee3-4a9b48ad20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cc312e4-a03f-4d84-aee3-4a9b48ad20e7">
      <UserInfo>
        <DisplayName>Boudet, Brian</DisplayName>
        <AccountId>36</AccountId>
        <AccountType/>
      </UserInfo>
      <UserInfo>
        <DisplayName>Metz, Carl</DisplayName>
        <AccountId>84</AccountId>
        <AccountType/>
      </UserInfo>
      <UserInfo>
        <DisplayName>Meredith, Linnea</DisplayName>
        <AccountId>75</AccountId>
        <AccountType/>
      </UserInfo>
      <UserInfo>
        <DisplayName>Atkinson, Stephen</DisplayName>
        <AccountId>15</AccountId>
        <AccountType/>
      </UserInfo>
      <UserInfo>
        <DisplayName>Barnett, Elliott</DisplayName>
        <AccountId>16</AccountId>
        <AccountType/>
      </UserInfo>
      <UserInfo>
        <DisplayName>Criss-Greenwood, Yaisa</DisplayName>
        <AccountId>107</AccountId>
        <AccountType/>
      </UserInfo>
      <UserInfo>
        <DisplayName>Kinlow, Charla</DisplayName>
        <AccountId>101</AccountId>
        <AccountType/>
      </UserInfo>
      <UserInfo>
        <DisplayName>Wung, Lihuang</DisplayName>
        <AccountId>14</AccountId>
        <AccountType/>
      </UserInfo>
      <UserInfo>
        <DisplayName>Colon, Jacques</DisplayName>
        <AccountId>229</AccountId>
        <AccountType/>
      </UserInfo>
      <UserInfo>
        <DisplayName>Richardson, Ted</DisplayName>
        <AccountId>652</AccountId>
        <AccountType/>
      </UserInfo>
      <UserInfo>
        <DisplayName>Davis, Allison</DisplayName>
        <AccountId>480</AccountId>
        <AccountType/>
      </UserInfo>
      <UserInfo>
        <DisplayName>Torrez, Alyssa</DisplayName>
        <AccountId>1632</AccountId>
        <AccountType/>
      </UserInfo>
      <UserInfo>
        <DisplayName>Bingham, Debbie</DisplayName>
        <AccountId>342</AccountId>
        <AccountType/>
      </UserInfo>
    </SharedWithUsers>
    <Meeting_x0020_Date xmlns="fad42b33-82b5-496c-92e4-c39cc919a86d" xsi:nil="true"/>
    <IconOverlay xmlns="http://schemas.microsoft.com/sharepoint/v4" xsi:nil="true"/>
    <TaxCatchAll xmlns="216ec0fe-1200-4bc3-9911-f486878172c3" xsi:nil="true"/>
    <lcf76f155ced4ddcb4097134ff3c332f xmlns="fad42b33-82b5-496c-92e4-c39cc919a86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6502F3-A2FA-4292-A574-4289C25D1572}">
  <ds:schemaRefs>
    <ds:schemaRef ds:uri="1cc312e4-a03f-4d84-aee3-4a9b48ad20e7"/>
    <ds:schemaRef ds:uri="216ec0fe-1200-4bc3-9911-f486878172c3"/>
    <ds:schemaRef ds:uri="fad42b33-82b5-496c-92e4-c39cc919a8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E9EBC7C-40F1-437D-87B0-10BEA792FF84}">
  <ds:schemaRefs>
    <ds:schemaRef ds:uri="216ec0fe-1200-4bc3-9911-f486878172c3"/>
    <ds:schemaRef ds:uri="http://purl.org/dc/dcmitype/"/>
    <ds:schemaRef ds:uri="http://schemas.microsoft.com/office/2006/documentManagement/types"/>
    <ds:schemaRef ds:uri="1cc312e4-a03f-4d84-aee3-4a9b48ad20e7"/>
    <ds:schemaRef ds:uri="http://purl.org/dc/elements/1.1/"/>
    <ds:schemaRef ds:uri="http://www.w3.org/XML/1998/namespace"/>
    <ds:schemaRef ds:uri="fad42b33-82b5-496c-92e4-c39cc919a86d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6FD0E12-9499-4F1D-80E8-210ECDA9DA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1317</Words>
  <Application>Microsoft Office PowerPoint</Application>
  <PresentationFormat>Widescreen</PresentationFormat>
  <Paragraphs>156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Courier New,monospace</vt:lpstr>
      <vt:lpstr>Montserrat</vt:lpstr>
      <vt:lpstr>Montserrat SemiBold</vt:lpstr>
      <vt:lpstr>Open Sans</vt:lpstr>
      <vt:lpstr>Symbol,Sans-Serif</vt:lpstr>
      <vt:lpstr>Wingdings</vt:lpstr>
      <vt:lpstr>Office Theme</vt:lpstr>
      <vt:lpstr>1_Office Theme</vt:lpstr>
      <vt:lpstr>PowerPoint Presentation</vt:lpstr>
      <vt:lpstr>Agenda</vt:lpstr>
      <vt:lpstr>Home In Tacoma Open House Events</vt:lpstr>
      <vt:lpstr>Council and Commission direction to date for zoning framework</vt:lpstr>
      <vt:lpstr>Key HB 1110 and Home In Tacoma </vt:lpstr>
      <vt:lpstr>Adjustments to HIT initial zoning package</vt:lpstr>
      <vt:lpstr>Adjustments to HIT initial zoning package (CONT) </vt:lpstr>
      <vt:lpstr>Other adjustments (standards, bonuses)</vt:lpstr>
      <vt:lpstr>Revised project schedule</vt:lpstr>
      <vt:lpstr>Zoning actions</vt:lpstr>
      <vt:lpstr>Standards</vt:lpstr>
      <vt:lpstr>Affordability</vt:lpstr>
    </vt:vector>
  </TitlesOfParts>
  <Company>City of Tacoma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Cox, Brian</dc:creator>
  <cp:lastModifiedBy>Barnett, Elliott</cp:lastModifiedBy>
  <cp:revision>358</cp:revision>
  <cp:lastPrinted>2022-10-19T22:28:01Z</cp:lastPrinted>
  <dcterms:created xsi:type="dcterms:W3CDTF">2019-02-07T18:04:59Z</dcterms:created>
  <dcterms:modified xsi:type="dcterms:W3CDTF">2023-06-21T18:29:12Z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0x010100A0BB9A44BEEE0D418EEC7D5468F5800D</vt:lpwstr>
  </property>
  <property fmtid="{D5CDD505-2E9C-101B-9397-08002B2CF9AE}" pid="3" name="MediaServiceImageTags">
    <vt:lpwstr/>
  </property>
  <property fmtid="{D5CDD505-2E9C-101B-9397-08002B2CF9AE}" pid="4" name="dd1307db64d553d5ba27a8d29f3a7b26">
    <vt:lpwstr/>
  </property>
  <property fmtid="{D5CDD505-2E9C-101B-9397-08002B2CF9AE}" pid="5" name="dc86c2d235e94faba7d246ca3ec62669">
    <vt:lpwstr/>
  </property>
  <property fmtid="{D5CDD505-2E9C-101B-9397-08002B2CF9AE}" pid="6" name="EDRMMeetingDocumentType">
    <vt:lpwstr/>
  </property>
  <property fmtid="{D5CDD505-2E9C-101B-9397-08002B2CF9AE}" pid="7" name="Governing_x0020_Body">
    <vt:lpwstr/>
  </property>
  <property fmtid="{D5CDD505-2E9C-101B-9397-08002B2CF9AE}" pid="8" name="Governing Body">
    <vt:lpwstr/>
  </property>
</Properties>
</file>